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9" autoAdjust="0"/>
    <p:restoredTop sz="94660"/>
  </p:normalViewPr>
  <p:slideViewPr>
    <p:cSldViewPr>
      <p:cViewPr varScale="1">
        <p:scale>
          <a:sx n="79" d="100"/>
          <a:sy n="79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AB5F4-51A9-46E4-8CE4-C11BA2A8570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EA03-AD58-463E-92E2-3982ABFDD3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EEA03-AD58-463E-92E2-3982ABFDD36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EEA03-AD58-463E-92E2-3982ABFDD36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EEA03-AD58-463E-92E2-3982ABFDD36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C4FF-672F-49F6-B9CB-E1AC52FD29D6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28622-1C5B-41B6-8E88-4DD37AADFA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r_and_Mrs_Andrew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17: British </a:t>
            </a:r>
            <a:r>
              <a:rPr lang="en-US" dirty="0" err="1" smtClean="0"/>
              <a:t>Statebuilding</a:t>
            </a:r>
            <a:r>
              <a:rPr lang="en-US" dirty="0" smtClean="0"/>
              <a:t> in the 17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Brady </a:t>
            </a:r>
            <a:r>
              <a:rPr lang="en-US" dirty="0" err="1" smtClean="0"/>
              <a:t>Glasser</a:t>
            </a:r>
            <a:endParaRPr lang="en-US" dirty="0"/>
          </a:p>
        </p:txBody>
      </p:sp>
      <p:pic>
        <p:nvPicPr>
          <p:cNvPr id="14338" name="Picture 2" descr="http://upload.wikimedia.org/wikipedia/commons/thumb/5/5c/King_William_III_of_England%2C_%281650-1702%29_%28lighter%29.jpg/220px-King_William_III_of_England%2C_%281650-1702%29_%28lighter%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733800"/>
            <a:ext cx="2095500" cy="2667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6488668"/>
            <a:ext cx="3208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William III by Sir Godfrey Kneller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and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the past, Britain had never needed a standing army</a:t>
            </a:r>
          </a:p>
          <a:p>
            <a:r>
              <a:rPr lang="en-US" sz="2000" dirty="0" smtClean="0"/>
              <a:t>Threat of French invasion gave Britain cause to develop an expanded navy and military force of over 200,000 men</a:t>
            </a:r>
          </a:p>
          <a:p>
            <a:r>
              <a:rPr lang="en-US" sz="2000" dirty="0" smtClean="0"/>
              <a:t>Bureaucracy tripled in size due to this</a:t>
            </a:r>
          </a:p>
          <a:p>
            <a:r>
              <a:rPr lang="en-US" sz="2000" dirty="0" smtClean="0"/>
              <a:t>Upper classes in Britain paid taxes and </a:t>
            </a:r>
            <a:r>
              <a:rPr lang="en-US" sz="2000" dirty="0" err="1" smtClean="0"/>
              <a:t>mainted</a:t>
            </a:r>
            <a:r>
              <a:rPr lang="en-US" sz="2000" dirty="0" smtClean="0"/>
              <a:t> healthy and accepting relationships with gentry and commercial classes</a:t>
            </a:r>
          </a:p>
          <a:p>
            <a:r>
              <a:rPr lang="en-US" sz="2000" dirty="0" smtClean="0"/>
              <a:t>Very poor stayed very poor mostly; crime flourished throughout England, even with capital punishment</a:t>
            </a:r>
          </a:p>
        </p:txBody>
      </p:sp>
      <p:pic>
        <p:nvPicPr>
          <p:cNvPr id="23554" name="Picture 2" descr="http://www.kipar.org/period-galleries/engravings/1700/merch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295400"/>
            <a:ext cx="3424456" cy="485775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029200" y="6324600"/>
            <a:ext cx="3925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French, Merchant Banker at Work, 1700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Walpole and Parliament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George I of Hanover did not speak any English, giving Parliament even more power</a:t>
            </a:r>
          </a:p>
          <a:p>
            <a:r>
              <a:rPr lang="en-US" sz="2000" dirty="0" smtClean="0"/>
              <a:t>Sir Robert Walpole was the most important figure in Parliament, due to his skill with fiscal policy and trade</a:t>
            </a:r>
          </a:p>
          <a:p>
            <a:r>
              <a:rPr lang="en-US" sz="2000" dirty="0" smtClean="0"/>
              <a:t>Walpole governed by strictly Whig policies, characterized by his strong want for peace with other nations</a:t>
            </a:r>
          </a:p>
          <a:p>
            <a:r>
              <a:rPr lang="en-US" sz="2000" dirty="0" smtClean="0"/>
              <a:t>Admired for his sense of prudence and vigilance </a:t>
            </a:r>
          </a:p>
          <a:p>
            <a:endParaRPr lang="en-US" dirty="0"/>
          </a:p>
        </p:txBody>
      </p:sp>
      <p:pic>
        <p:nvPicPr>
          <p:cNvPr id="22530" name="Picture 2" descr="File:Robert Walpole prime minister of Brit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828800"/>
            <a:ext cx="2514600" cy="428413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9826" y="6172200"/>
            <a:ext cx="5414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Portrait of Robert Walpole (1676-1745), </a:t>
            </a:r>
            <a:r>
              <a:rPr lang="en-US" dirty="0" smtClean="0"/>
              <a:t>Artist Unknown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1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Expansion increased social, political, and economic weight of the middle class</a:t>
            </a:r>
          </a:p>
          <a:p>
            <a:r>
              <a:rPr lang="en-US" sz="2000" dirty="0" smtClean="0"/>
              <a:t>Walpole’s policies pleased landlords but disturbed merchants afraid of French economic practices</a:t>
            </a:r>
          </a:p>
          <a:p>
            <a:r>
              <a:rPr lang="en-US" sz="2000" dirty="0" smtClean="0"/>
              <a:t>Parliamentary politician William Pitt advocated France’s removal from the sphere of maritime trade- champion of merchants</a:t>
            </a:r>
          </a:p>
          <a:p>
            <a:r>
              <a:rPr lang="en-US" sz="2000" dirty="0" smtClean="0"/>
              <a:t>Envisioned economic and imperial dominance for Britain over the world</a:t>
            </a:r>
          </a:p>
          <a:p>
            <a:endParaRPr lang="en-US" dirty="0"/>
          </a:p>
        </p:txBody>
      </p:sp>
      <p:pic>
        <p:nvPicPr>
          <p:cNvPr id="27650" name="Picture 2" descr="Pitt, William, the El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524000"/>
            <a:ext cx="4000500" cy="42862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419600" y="59346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         William Pitt by W. Hoare, from 1754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Hobbes and Locke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715000" cy="5029199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Thomas Hobbes- </a:t>
            </a:r>
            <a:r>
              <a:rPr lang="en-US" sz="2000" b="1" i="1" dirty="0" smtClean="0"/>
              <a:t> </a:t>
            </a:r>
            <a:r>
              <a:rPr lang="en-US" sz="2000" dirty="0" smtClean="0"/>
              <a:t>political theorist with major work of </a:t>
            </a:r>
            <a:r>
              <a:rPr lang="en-US" sz="2000" i="1" dirty="0" smtClean="0"/>
              <a:t>Leviathan </a:t>
            </a:r>
            <a:r>
              <a:rPr lang="en-US" sz="2000" dirty="0" smtClean="0"/>
              <a:t>(1651). Envisioned humanity as naturally evil, selfish, in a state of war; everyone should submit to sovereign for the sake of order, abandoning liberty</a:t>
            </a:r>
          </a:p>
          <a:p>
            <a:r>
              <a:rPr lang="en-US" sz="2000" b="1" dirty="0" smtClean="0"/>
              <a:t>State of nature- </a:t>
            </a:r>
            <a:r>
              <a:rPr lang="en-US" sz="2000" dirty="0" smtClean="0"/>
              <a:t>natural human mindset, preceding the existence of any society</a:t>
            </a:r>
          </a:p>
          <a:p>
            <a:r>
              <a:rPr lang="en-US" sz="2000" b="1" dirty="0" smtClean="0"/>
              <a:t>John Locke- </a:t>
            </a:r>
            <a:r>
              <a:rPr lang="en-US" sz="2000" dirty="0" smtClean="0"/>
              <a:t>theorized the </a:t>
            </a:r>
            <a:r>
              <a:rPr lang="en-US" sz="2000" i="1" dirty="0" smtClean="0"/>
              <a:t>tabula rasa</a:t>
            </a:r>
            <a:r>
              <a:rPr lang="en-US" sz="2000" dirty="0" smtClean="0"/>
              <a:t>, or clean slate; humanity’s natural state is one of complete blankness, and we learn through our experiences</a:t>
            </a:r>
          </a:p>
          <a:p>
            <a:r>
              <a:rPr lang="en-US" sz="2000" i="1" dirty="0" smtClean="0"/>
              <a:t>On Civil Government</a:t>
            </a:r>
            <a:r>
              <a:rPr lang="en-US" sz="2000" b="1" dirty="0" smtClean="0"/>
              <a:t>-  </a:t>
            </a:r>
            <a:r>
              <a:rPr lang="en-US" sz="2000" dirty="0" smtClean="0"/>
              <a:t>major work of John Locke, argues that every individual has right to life, liberty and property ownership; there must be a sovereign power, but the sovereign does not have right over the people if it plans to betray their natural individual rights</a:t>
            </a:r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b="1" dirty="0"/>
          </a:p>
        </p:txBody>
      </p:sp>
      <p:pic>
        <p:nvPicPr>
          <p:cNvPr id="29698" name="Picture 2" descr="File:Thomas Hobbes (portrait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048000"/>
            <a:ext cx="2890520" cy="304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423943" y="6248400"/>
            <a:ext cx="3720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John Michael Wright, </a:t>
            </a:r>
            <a:r>
              <a:rPr lang="en-US" i="1" dirty="0" smtClean="0"/>
              <a:t>Thomas Hobbes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Years’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Mostly involved Continental Europe; sphere of battle for Britain was against France in North America</a:t>
            </a:r>
          </a:p>
          <a:p>
            <a:r>
              <a:rPr lang="en-US" sz="2000" dirty="0" smtClean="0"/>
              <a:t>Much of the war took place in Canada; Britain had many victories here, and came out victorious, with France ceding its “New French” land to Britain</a:t>
            </a:r>
          </a:p>
          <a:p>
            <a:r>
              <a:rPr lang="en-US" sz="2000" dirty="0" smtClean="0"/>
              <a:t>Called the </a:t>
            </a:r>
            <a:r>
              <a:rPr lang="en-US" sz="2000" b="1" dirty="0" smtClean="0"/>
              <a:t>French and Indian War</a:t>
            </a:r>
          </a:p>
          <a:p>
            <a:r>
              <a:rPr lang="en-US" sz="2000" dirty="0" smtClean="0"/>
              <a:t>Treaty of Paris signed, asserting Britain’s victories</a:t>
            </a:r>
          </a:p>
          <a:p>
            <a:endParaRPr lang="en-US" sz="2000" dirty="0"/>
          </a:p>
        </p:txBody>
      </p:sp>
      <p:pic>
        <p:nvPicPr>
          <p:cNvPr id="5" name="Picture 2" descr="'A view of the taking of Quebec' by Hervey Smyth, General Wolfe's aide-de-camp during the siege of Quebec, 17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7826" y="3962400"/>
            <a:ext cx="4756174" cy="2895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"A view of the taking of Quebec" by Hervey Smyth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Chambers, Mortimer. </a:t>
            </a:r>
            <a:r>
              <a:rPr lang="en-US" sz="1800" i="1" dirty="0" smtClean="0"/>
              <a:t>The Western Experience</a:t>
            </a:r>
            <a:r>
              <a:rPr lang="en-US" sz="1800" dirty="0" smtClean="0"/>
              <a:t>. Boston: McGraw-Hill, 2003. Print.</a:t>
            </a:r>
          </a:p>
          <a:p>
            <a:r>
              <a:rPr lang="en-US" sz="1800" dirty="0" err="1" smtClean="0"/>
              <a:t>Coss</a:t>
            </a:r>
            <a:r>
              <a:rPr lang="en-US" sz="1800" dirty="0" smtClean="0"/>
              <a:t>, Peter R. </a:t>
            </a:r>
            <a:r>
              <a:rPr lang="en-US" sz="1800" i="1" dirty="0" smtClean="0"/>
              <a:t>The Origins of the English Gentry</a:t>
            </a:r>
            <a:r>
              <a:rPr lang="en-US" sz="1800" dirty="0" smtClean="0"/>
              <a:t>. Cambridge: Cambridge UP, 2003. Print.</a:t>
            </a:r>
          </a:p>
          <a:p>
            <a:r>
              <a:rPr lang="en-US" sz="1800" dirty="0" smtClean="0"/>
              <a:t>Stephen Taylor, ‘Walpole, Robert, first earl of </a:t>
            </a:r>
            <a:r>
              <a:rPr lang="en-US" sz="1800" dirty="0" err="1" smtClean="0"/>
              <a:t>Orford</a:t>
            </a:r>
            <a:r>
              <a:rPr lang="en-US" sz="1800" dirty="0" smtClean="0"/>
              <a:t> (1676–1745)’, </a:t>
            </a:r>
            <a:r>
              <a:rPr lang="en-US" sz="1800" i="1" dirty="0" smtClean="0"/>
              <a:t>Oxford Dictionary of National Biography</a:t>
            </a:r>
            <a:r>
              <a:rPr lang="en-US" sz="1800" dirty="0" smtClean="0"/>
              <a:t>, Oxford University Press, 2004</a:t>
            </a:r>
            <a:r>
              <a:rPr lang="en-US" sz="1800" dirty="0"/>
              <a:t>.</a:t>
            </a:r>
            <a:r>
              <a:rPr lang="en-US" sz="1800" dirty="0" smtClean="0"/>
              <a:t> Web.</a:t>
            </a:r>
          </a:p>
          <a:p>
            <a:r>
              <a:rPr lang="en-US" sz="1800" dirty="0" smtClean="0"/>
              <a:t>This image of William III and his British family illustrates the continuity which co-existed with the 'Glorious Revolution's' irregularity. Digital image. </a:t>
            </a:r>
            <a:r>
              <a:rPr lang="en-US" sz="1800" i="1" dirty="0" smtClean="0"/>
              <a:t>Open.edu</a:t>
            </a:r>
            <a:r>
              <a:rPr lang="en-US" sz="1800" dirty="0" smtClean="0"/>
              <a:t>. </a:t>
            </a:r>
            <a:r>
              <a:rPr lang="en-US" sz="1800" dirty="0" err="1" smtClean="0"/>
              <a:t>N.p</a:t>
            </a:r>
            <a:r>
              <a:rPr lang="en-US" sz="1800" dirty="0" smtClean="0"/>
              <a:t>., 7 Jan. 2001. Web. 18 Dec. 2012.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Gentry?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gentry was a group of middle-class landowners in England. The gentry represented about 2% of the population and dominated British politics during the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century. The gentry was a force independent of the nobility and the monarch, through their control of Parliament  and their House of Commons. </a:t>
            </a:r>
          </a:p>
          <a:p>
            <a:r>
              <a:rPr lang="en-US" sz="2000" dirty="0" smtClean="0"/>
              <a:t>The gentry have been thought of as a “lesser nobility”. They enjoyed a collective identity, interests, power over the people, heightened social status and collaborative administration as per the House of Commons. 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3074" name="Picture 2" descr="http://4.bp.blogspot.com/_LCVZWFAEodk/Rgf62UDBw-I/AAAAAAAADps/CdkoYwg6AGM/s400/Mr.+Edward+Austen+Kn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676400"/>
            <a:ext cx="2895600" cy="450677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54602" y="6324600"/>
            <a:ext cx="458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Edward Austen Knight, a member of the gentry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Monarchial Decline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son of the executed Charles I, Charles II, became the model for a </a:t>
            </a:r>
            <a:r>
              <a:rPr lang="en-US" sz="2000" dirty="0" err="1" smtClean="0"/>
              <a:t>nonabsolutist</a:t>
            </a:r>
            <a:r>
              <a:rPr lang="en-US" sz="2000" dirty="0" smtClean="0"/>
              <a:t> regime. </a:t>
            </a:r>
          </a:p>
          <a:p>
            <a:r>
              <a:rPr lang="en-US" sz="2000" dirty="0" smtClean="0"/>
              <a:t>Reign: 1660-1685</a:t>
            </a:r>
          </a:p>
          <a:p>
            <a:r>
              <a:rPr lang="en-US" sz="2000" dirty="0" smtClean="0"/>
              <a:t>Still summoned and dissolved Parliament, appointed all bureaucratic positions, and signed every law</a:t>
            </a:r>
          </a:p>
          <a:p>
            <a:r>
              <a:rPr lang="en-US" sz="2000" dirty="0" smtClean="0"/>
              <a:t>Star Chamber dissolved, could not arrest a member of Parliament, could not create seats in the Commons.</a:t>
            </a:r>
          </a:p>
          <a:p>
            <a:r>
              <a:rPr lang="en-US" sz="2000" dirty="0" smtClean="0"/>
              <a:t>Fixed income, could not gather funds without Parliamentary consent; estate financed by beer tax</a:t>
            </a:r>
          </a:p>
          <a:p>
            <a:endParaRPr lang="en-US" sz="2000" dirty="0" smtClean="0"/>
          </a:p>
        </p:txBody>
      </p:sp>
      <p:pic>
        <p:nvPicPr>
          <p:cNvPr id="1026" name="Picture 2" descr="http://upload.wikimedia.org/wikipedia/commons/f/f6/Charles_II_of_England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910" y="3067049"/>
            <a:ext cx="2458090" cy="37909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336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Portrait of Charles II of England in the robes of the Order of the Garter, </a:t>
            </a:r>
            <a:r>
              <a:rPr lang="en-US" dirty="0" smtClean="0"/>
              <a:t>Peter Lely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Succession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6553200" cy="41147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Gentry feared successor to the throne, James II, would restore Catholicism in England</a:t>
            </a:r>
          </a:p>
          <a:p>
            <a:r>
              <a:rPr lang="en-US" sz="2000" dirty="0" smtClean="0"/>
              <a:t>James challenged the gentry by making Catholic appointments to the bureaucracy</a:t>
            </a:r>
          </a:p>
          <a:p>
            <a:r>
              <a:rPr lang="en-US" sz="2000" dirty="0" smtClean="0"/>
              <a:t>Gentry encouraged Protestant rulers of the United Provinces, William III and his wife, Mary, to take over the English throne</a:t>
            </a:r>
          </a:p>
          <a:p>
            <a:r>
              <a:rPr lang="en-US" sz="2000" dirty="0" smtClean="0"/>
              <a:t>Event known as Glorious Revolution, completely bloodless as James II decided to flee to France</a:t>
            </a:r>
          </a:p>
          <a:p>
            <a:r>
              <a:rPr lang="en-US" sz="2000" dirty="0" smtClean="0"/>
              <a:t>The Glorious Revolution confirmed the power of Parliament in the coming centuries</a:t>
            </a:r>
            <a:endParaRPr lang="en-US" sz="2000" dirty="0"/>
          </a:p>
        </p:txBody>
      </p:sp>
      <p:pic>
        <p:nvPicPr>
          <p:cNvPr id="19458" name="Picture 2" descr="http://www.open.edu/openlearn/files/ole/imported/o_69042/glorious_revolution_Square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114800"/>
            <a:ext cx="2095500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and 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7244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Dutch rulers William III and Mary ascended to the throne as a joint monarchy, with the intent of bringing England into his fight with Louis XIV</a:t>
            </a:r>
          </a:p>
          <a:p>
            <a:r>
              <a:rPr lang="en-US" sz="2000" b="1" dirty="0" smtClean="0"/>
              <a:t>Bill of Rights</a:t>
            </a:r>
            <a:r>
              <a:rPr lang="en-US" sz="2000" dirty="0" smtClean="0"/>
              <a:t>- act of legislation determining succession to the throne, Parliamentary powers, civil rights</a:t>
            </a:r>
          </a:p>
          <a:p>
            <a:r>
              <a:rPr lang="en-US" sz="2000" b="1" dirty="0" smtClean="0"/>
              <a:t>Act of Toleration</a:t>
            </a:r>
            <a:r>
              <a:rPr lang="en-US" sz="2000" dirty="0" smtClean="0"/>
              <a:t>- end of religious persecution (only members of Church of England could take offices or vote)</a:t>
            </a:r>
            <a:endParaRPr lang="en-US" sz="2000" b="1" dirty="0" smtClean="0"/>
          </a:p>
          <a:p>
            <a:r>
              <a:rPr lang="en-US" sz="2000" dirty="0" smtClean="0"/>
              <a:t>1694 statute declared Parliament had to meet once every three years</a:t>
            </a:r>
          </a:p>
          <a:p>
            <a:r>
              <a:rPr lang="en-US" sz="2000" dirty="0" smtClean="0"/>
              <a:t>William </a:t>
            </a:r>
            <a:r>
              <a:rPr lang="en-US" sz="2000" dirty="0"/>
              <a:t>g</a:t>
            </a:r>
            <a:r>
              <a:rPr lang="en-US" sz="2000" dirty="0" smtClean="0"/>
              <a:t>uided England into a viscous foreign policy,  used bureaucratic positions to his aims</a:t>
            </a:r>
          </a:p>
        </p:txBody>
      </p:sp>
      <p:pic>
        <p:nvPicPr>
          <p:cNvPr id="18434" name="Picture 2" descr="William III and Mary 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600200"/>
            <a:ext cx="3390900" cy="4286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181600" y="5943600"/>
            <a:ext cx="375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© The British Library/Heritage-Images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Whigs and 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400800" cy="3733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Two parties: Whig and Tory</a:t>
            </a:r>
          </a:p>
          <a:p>
            <a:r>
              <a:rPr lang="en-US" sz="2000" b="1" dirty="0" smtClean="0"/>
              <a:t>Whig- </a:t>
            </a:r>
            <a:r>
              <a:rPr lang="en-US" sz="2000" dirty="0" smtClean="0"/>
              <a:t>opposed royal legislation, party for the empowerment of Parliament</a:t>
            </a:r>
          </a:p>
          <a:p>
            <a:r>
              <a:rPr lang="en-US" sz="2000" b="1" dirty="0" smtClean="0"/>
              <a:t>Tory- </a:t>
            </a:r>
            <a:r>
              <a:rPr lang="en-US" sz="2000" dirty="0" smtClean="0"/>
              <a:t>pro-monarchy, favored traditional Anglicanism</a:t>
            </a:r>
          </a:p>
          <a:p>
            <a:r>
              <a:rPr lang="en-US" sz="2000" dirty="0" smtClean="0"/>
              <a:t>Whigs mostly in power, with Tory party briefly winning elections due to weariness of war with France</a:t>
            </a:r>
          </a:p>
          <a:p>
            <a:r>
              <a:rPr lang="en-US" sz="2000" dirty="0" smtClean="0"/>
              <a:t>With the ascension of George I to the throne, the Whigs secured their position in power for a century.</a:t>
            </a:r>
          </a:p>
          <a:p>
            <a:endParaRPr lang="en-US" b="1" dirty="0"/>
          </a:p>
        </p:txBody>
      </p:sp>
      <p:pic>
        <p:nvPicPr>
          <p:cNvPr id="17410" name="Picture 2" descr="File:A-Block-for-the-Wigs-Gillray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114800"/>
            <a:ext cx="3505200" cy="254298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144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“A Block for the Wigs—or, the new State Whirligig” by W. Humphrey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Naval Power and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English navy was strongest in the sea, prevailed in power struggle with France</a:t>
            </a:r>
          </a:p>
          <a:p>
            <a:r>
              <a:rPr lang="en-US" sz="2000" dirty="0" smtClean="0"/>
              <a:t>Union of Scotland and England made worldwide influence even more possible</a:t>
            </a:r>
          </a:p>
          <a:p>
            <a:r>
              <a:rPr lang="en-US" sz="2000" dirty="0" smtClean="0"/>
              <a:t>Bank of England (est. 1694) paved way for England to become financial superpower</a:t>
            </a:r>
            <a:r>
              <a:rPr lang="en-US" sz="2000" smtClean="0"/>
              <a:t>, displayed commitment of the upper class to English structure</a:t>
            </a:r>
          </a:p>
          <a:p>
            <a:r>
              <a:rPr lang="en-US" sz="2000" smtClean="0"/>
              <a:t>Newly founded colonies gave good maritime trade to London, bolstered entire economy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pPr>
              <a:buNone/>
            </a:pPr>
            <a:r>
              <a:rPr lang="en-US" sz="2000" smtClean="0"/>
              <a:t>                                                                 </a:t>
            </a:r>
            <a:endParaRPr lang="en-US" sz="2000" dirty="0" smtClean="0"/>
          </a:p>
        </p:txBody>
      </p:sp>
      <p:pic>
        <p:nvPicPr>
          <p:cNvPr id="26626" name="Picture 2" descr="http://1.bp.blogspot.com/_kC5MT2r5U8s/R8xesMjW-wI/AAAAAAAADbw/cNunb9n-Uz4/s320/slave+ship+henrietta+ma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114800"/>
            <a:ext cx="2562225" cy="20859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038600" y="6248400"/>
            <a:ext cx="328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Slave ship </a:t>
            </a:r>
            <a:r>
              <a:rPr lang="en-US" i="1" dirty="0" smtClean="0"/>
              <a:t>Henrietta Marie</a:t>
            </a:r>
            <a:r>
              <a:rPr lang="en-US" dirty="0" smtClean="0"/>
              <a:t>, 1700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Society in 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English had highest quality of life in Europe</a:t>
            </a:r>
          </a:p>
          <a:p>
            <a:r>
              <a:rPr lang="en-US" sz="2000" dirty="0" smtClean="0"/>
              <a:t>Little starvation, though systems of relief for the poor were sometimes inhumane, but provided the people with necessities</a:t>
            </a:r>
          </a:p>
          <a:p>
            <a:r>
              <a:rPr lang="en-US" sz="2000" dirty="0" smtClean="0"/>
              <a:t>London approached 500,000 citizens; many areas were crime-infested slums</a:t>
            </a:r>
          </a:p>
          <a:p>
            <a:r>
              <a:rPr lang="en-US" sz="2000" dirty="0" smtClean="0"/>
              <a:t>Opportunities for advancement were increasing, and jobs in many different areas were available (overseas trading, bureaucracy, luxury goods)</a:t>
            </a:r>
            <a:endParaRPr lang="en-US" sz="2000" dirty="0"/>
          </a:p>
        </p:txBody>
      </p:sp>
      <p:pic>
        <p:nvPicPr>
          <p:cNvPr id="25602" name="Picture 2" descr="http://upload.wikimedia.org/wikipedia/commons/thumb/3/39/Mr_and_Mrs_Andrews_1748-49.jpg/350px-Mr_and_Mrs_Andrews_1748-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038600"/>
            <a:ext cx="4466895" cy="2590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176379" y="5943600"/>
            <a:ext cx="29676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 smtClean="0">
                <a:hlinkClick r:id="rId4" tooltip="Mr and Mrs Andrews"/>
              </a:rPr>
              <a:t>Mr</a:t>
            </a:r>
            <a:r>
              <a:rPr lang="en-US" i="1" dirty="0" smtClean="0">
                <a:hlinkClick r:id="rId4" tooltip="Mr and Mrs Andrews"/>
              </a:rPr>
              <a:t> and </a:t>
            </a:r>
            <a:r>
              <a:rPr lang="en-US" i="1" dirty="0" err="1" smtClean="0">
                <a:hlinkClick r:id="rId4" tooltip="Mr and Mrs Andrews"/>
              </a:rPr>
              <a:t>Mrs</a:t>
            </a:r>
            <a:r>
              <a:rPr lang="en-US" i="1" dirty="0" smtClean="0">
                <a:hlinkClick r:id="rId4" tooltip="Mr and Mrs Andrews"/>
              </a:rPr>
              <a:t> Andrews</a:t>
            </a:r>
            <a:r>
              <a:rPr lang="en-US" dirty="0" smtClean="0"/>
              <a:t> (1748-49), by Thomas Gainsborough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advent of common people becoming interested in politics paved way for the worldwide dominance the British began to exert</a:t>
            </a:r>
          </a:p>
          <a:p>
            <a:r>
              <a:rPr lang="en-US" sz="2000" dirty="0" smtClean="0"/>
              <a:t>Landowners controlled the nation; dominated the House of Commons</a:t>
            </a:r>
          </a:p>
          <a:p>
            <a:r>
              <a:rPr lang="en-US" sz="2000" dirty="0" smtClean="0"/>
              <a:t>Many voting districts controlled by a single wealthy family, who secured the votes of the citizens in the area</a:t>
            </a:r>
          </a:p>
          <a:p>
            <a:r>
              <a:rPr lang="en-US" sz="2000" dirty="0" smtClean="0"/>
              <a:t>Alliances were dependent upon strong factions within the Whigs and Tories; politics revolved around these subgroups</a:t>
            </a:r>
            <a:endParaRPr lang="en-US" sz="2000" dirty="0"/>
          </a:p>
        </p:txBody>
      </p:sp>
      <p:pic>
        <p:nvPicPr>
          <p:cNvPr id="30722" name="Picture 2" descr="http://upload.wikimedia.org/wikipedia/en/9/97/William_Pitt_addressing_the_House_of_Commons_on_the_outbreak_of_war_with_Austria_%28by_Karl_Anton_Hickel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962400"/>
            <a:ext cx="3905250" cy="277177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38200" y="6211669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Karl Anton </a:t>
            </a:r>
            <a:r>
              <a:rPr lang="en-US" dirty="0" err="1" smtClean="0"/>
              <a:t>Hickel</a:t>
            </a:r>
            <a:r>
              <a:rPr lang="en-US" dirty="0" smtClean="0"/>
              <a:t> painting of the House of Commons, 1793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</TotalTime>
  <Words>1249</Words>
  <Application>Microsoft Office PowerPoint</Application>
  <PresentationFormat>On-screen Show (4:3)</PresentationFormat>
  <Paragraphs>98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Chapter 17: British Statebuilding in the 17th and 18th Centuries</vt:lpstr>
      <vt:lpstr>What is the Gentry?</vt:lpstr>
      <vt:lpstr>Monarchial Decline</vt:lpstr>
      <vt:lpstr>The Succession </vt:lpstr>
      <vt:lpstr>William and Mary</vt:lpstr>
      <vt:lpstr>Whigs and Tories</vt:lpstr>
      <vt:lpstr>Naval Power and Finance</vt:lpstr>
      <vt:lpstr>Society in England</vt:lpstr>
      <vt:lpstr>Growth of Stability</vt:lpstr>
      <vt:lpstr>War and Taxes</vt:lpstr>
      <vt:lpstr>Walpole and Parliament</vt:lpstr>
      <vt:lpstr>Commercial Interests</vt:lpstr>
      <vt:lpstr>Hobbes and Locke</vt:lpstr>
      <vt:lpstr>The Seven Years’ War</vt:lpstr>
      <vt:lpstr>Works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17: British Statebuilding</dc:title>
  <dc:creator>Author</dc:creator>
  <cp:lastModifiedBy>Author</cp:lastModifiedBy>
  <cp:revision>161</cp:revision>
  <dcterms:created xsi:type="dcterms:W3CDTF">2012-12-18T06:44:12Z</dcterms:created>
  <dcterms:modified xsi:type="dcterms:W3CDTF">2012-12-19T09:23:15Z</dcterms:modified>
</cp:coreProperties>
</file>